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ubik SemiBold"/>
      <p:regular r:id="rId25"/>
      <p:bold r:id="rId26"/>
      <p:italic r:id="rId27"/>
      <p:boldItalic r:id="rId28"/>
    </p:embeddedFont>
    <p:embeddedFont>
      <p:font typeface="Rubik"/>
      <p:regular r:id="rId29"/>
      <p:bold r:id="rId30"/>
      <p:italic r:id="rId31"/>
      <p:boldItalic r:id="rId32"/>
    </p:embeddedFont>
    <p:embeddedFont>
      <p:font typeface="Roboto Mon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7" roundtripDataSignature="AMtx7mjPyplsojJFpbrgJs9we1QpZQOs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ubikSemiBold-bold.fntdata"/><Relationship Id="rId25" Type="http://schemas.openxmlformats.org/officeDocument/2006/relationships/font" Target="fonts/RubikSemiBold-regular.fntdata"/><Relationship Id="rId28" Type="http://schemas.openxmlformats.org/officeDocument/2006/relationships/font" Target="fonts/RubikSemiBold-boldItalic.fntdata"/><Relationship Id="rId27" Type="http://schemas.openxmlformats.org/officeDocument/2006/relationships/font" Target="fonts/Rubik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ubik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ubik-italic.fntdata"/><Relationship Id="rId30" Type="http://schemas.openxmlformats.org/officeDocument/2006/relationships/font" Target="fonts/Rubik-bold.fntdata"/><Relationship Id="rId11" Type="http://schemas.openxmlformats.org/officeDocument/2006/relationships/slide" Target="slides/slide6.xml"/><Relationship Id="rId33" Type="http://schemas.openxmlformats.org/officeDocument/2006/relationships/font" Target="fonts/RobotoMono-regular.fntdata"/><Relationship Id="rId10" Type="http://schemas.openxmlformats.org/officeDocument/2006/relationships/slide" Target="slides/slide5.xml"/><Relationship Id="rId32" Type="http://schemas.openxmlformats.org/officeDocument/2006/relationships/font" Target="fonts/Rubik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Mono-italic.fntdata"/><Relationship Id="rId12" Type="http://schemas.openxmlformats.org/officeDocument/2006/relationships/slide" Target="slides/slide7.xml"/><Relationship Id="rId34" Type="http://schemas.openxmlformats.org/officeDocument/2006/relationships/font" Target="fonts/RobotoMono-bold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RobotoMon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" name="Google Shape;3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Random forest provides best test accuracy of 90.7%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Models are highly training data specific because we can not apply predictive model which is trained on marketing campaign for a cosmetic product to make predictions for a product of some other category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Since companies spend millions of dollars on these campaigns and also due to privacy issues the datasets are very limited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Also we have to address the class imbalance probelm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1"/>
          <p:cNvSpPr txBox="1"/>
          <p:nvPr>
            <p:ph type="ctrTitle"/>
          </p:nvPr>
        </p:nvSpPr>
        <p:spPr>
          <a:xfrm>
            <a:off x="716250" y="540000"/>
            <a:ext cx="7866900" cy="24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1"/>
          <p:cNvSpPr txBox="1"/>
          <p:nvPr>
            <p:ph idx="1" type="subTitle"/>
          </p:nvPr>
        </p:nvSpPr>
        <p:spPr>
          <a:xfrm>
            <a:off x="720000" y="3608100"/>
            <a:ext cx="29502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1" name="Google Shape;11;p21"/>
          <p:cNvPicPr preferRelativeResize="0"/>
          <p:nvPr/>
        </p:nvPicPr>
        <p:blipFill rotWithShape="1">
          <a:blip r:embed="rId2">
            <a:alphaModFix amt="32000"/>
          </a:blip>
          <a:srcRect b="20070" l="0" r="0" t="0"/>
          <a:stretch/>
        </p:blipFill>
        <p:spPr>
          <a:xfrm rot="10800000">
            <a:off x="1730950" y="4287349"/>
            <a:ext cx="1821475" cy="15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"/>
          <p:cNvPicPr preferRelativeResize="0"/>
          <p:nvPr/>
        </p:nvPicPr>
        <p:blipFill rotWithShape="1">
          <a:blip r:embed="rId3">
            <a:alphaModFix amt="32000"/>
          </a:blip>
          <a:srcRect b="0" l="0" r="0" t="0"/>
          <a:stretch/>
        </p:blipFill>
        <p:spPr>
          <a:xfrm rot="-9640571">
            <a:off x="7714698" y="4382531"/>
            <a:ext cx="406368" cy="44194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"/>
          <p:cNvSpPr txBox="1"/>
          <p:nvPr>
            <p:ph idx="2" type="subTitle"/>
          </p:nvPr>
        </p:nvSpPr>
        <p:spPr>
          <a:xfrm rot="5400000">
            <a:off x="8545038" y="699546"/>
            <a:ext cx="6309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ubik"/>
              <a:buNone/>
              <a:defRPr sz="1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1"/>
          <p:cNvSpPr txBox="1"/>
          <p:nvPr>
            <p:ph idx="3" type="subTitle"/>
          </p:nvPr>
        </p:nvSpPr>
        <p:spPr>
          <a:xfrm rot="5400000">
            <a:off x="7854588" y="3447396"/>
            <a:ext cx="20118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ubik"/>
              <a:buNone/>
              <a:defRPr sz="1000">
                <a:latin typeface="Rubik"/>
                <a:ea typeface="Rubik"/>
                <a:cs typeface="Rubik"/>
                <a:sym typeface="Rubi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idx="1" type="body"/>
          </p:nvPr>
        </p:nvSpPr>
        <p:spPr>
          <a:xfrm>
            <a:off x="720000" y="1168200"/>
            <a:ext cx="7704000" cy="34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/>
        </p:txBody>
      </p:sp>
      <p:sp>
        <p:nvSpPr>
          <p:cNvPr id="17" name="Google Shape;17;p22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8" name="Google Shape;18;p22"/>
          <p:cNvPicPr preferRelativeResize="0"/>
          <p:nvPr/>
        </p:nvPicPr>
        <p:blipFill rotWithShape="1">
          <a:blip r:embed="rId2">
            <a:alphaModFix amt="32000"/>
          </a:blip>
          <a:srcRect b="6063" l="3227" r="3227" t="6046"/>
          <a:stretch/>
        </p:blipFill>
        <p:spPr>
          <a:xfrm>
            <a:off x="-168351" y="3039088"/>
            <a:ext cx="1098549" cy="112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2"/>
          <p:cNvPicPr preferRelativeResize="0"/>
          <p:nvPr/>
        </p:nvPicPr>
        <p:blipFill rotWithShape="1">
          <a:blip r:embed="rId3">
            <a:alphaModFix amt="32000"/>
          </a:blip>
          <a:srcRect b="0" l="0" r="0" t="0"/>
          <a:stretch/>
        </p:blipFill>
        <p:spPr>
          <a:xfrm rot="-9640571">
            <a:off x="284448" y="221031"/>
            <a:ext cx="406368" cy="441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2"/>
          <p:cNvSpPr txBox="1"/>
          <p:nvPr>
            <p:ph idx="2" type="subTitle"/>
          </p:nvPr>
        </p:nvSpPr>
        <p:spPr>
          <a:xfrm rot="5400000">
            <a:off x="8545038" y="699546"/>
            <a:ext cx="6309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ubik"/>
              <a:buNone/>
              <a:defRPr sz="1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3" type="subTitle"/>
          </p:nvPr>
        </p:nvSpPr>
        <p:spPr>
          <a:xfrm rot="5400000">
            <a:off x="7854588" y="3447396"/>
            <a:ext cx="20118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ubik"/>
              <a:buNone/>
              <a:defRPr sz="1000">
                <a:latin typeface="Rubik"/>
                <a:ea typeface="Rubik"/>
                <a:cs typeface="Rubik"/>
                <a:sym typeface="Rubi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2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/>
          <p:nvPr>
            <p:ph idx="1" type="subTitle"/>
          </p:nvPr>
        </p:nvSpPr>
        <p:spPr>
          <a:xfrm rot="5400000">
            <a:off x="8545038" y="699546"/>
            <a:ext cx="6309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ubik"/>
              <a:buNone/>
              <a:defRPr sz="1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2" type="subTitle"/>
          </p:nvPr>
        </p:nvSpPr>
        <p:spPr>
          <a:xfrm rot="5400000">
            <a:off x="7854588" y="3447396"/>
            <a:ext cx="20118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ubik"/>
              <a:buNone/>
              <a:defRPr sz="1000">
                <a:latin typeface="Rubik"/>
                <a:ea typeface="Rubik"/>
                <a:cs typeface="Rubik"/>
                <a:sym typeface="Rubi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6" name="Google Shape;26;p24"/>
          <p:cNvPicPr preferRelativeResize="0"/>
          <p:nvPr/>
        </p:nvPicPr>
        <p:blipFill rotWithShape="1">
          <a:blip r:embed="rId2">
            <a:alphaModFix amt="32000"/>
          </a:blip>
          <a:srcRect b="0" l="0" r="0" t="0"/>
          <a:stretch/>
        </p:blipFill>
        <p:spPr>
          <a:xfrm rot="1159429">
            <a:off x="8386747" y="1170616"/>
            <a:ext cx="406368" cy="441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4"/>
          <p:cNvPicPr preferRelativeResize="0"/>
          <p:nvPr/>
        </p:nvPicPr>
        <p:blipFill rotWithShape="1">
          <a:blip r:embed="rId2">
            <a:alphaModFix amt="32000"/>
          </a:blip>
          <a:srcRect b="0" l="0" r="0" t="0"/>
          <a:stretch/>
        </p:blipFill>
        <p:spPr>
          <a:xfrm rot="19">
            <a:off x="8287035" y="4116914"/>
            <a:ext cx="726028" cy="789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4"/>
          <p:cNvPicPr preferRelativeResize="0"/>
          <p:nvPr/>
        </p:nvPicPr>
        <p:blipFill rotWithShape="1">
          <a:blip r:embed="rId2">
            <a:alphaModFix amt="32000"/>
          </a:blip>
          <a:srcRect b="0" l="0" r="0" t="0"/>
          <a:stretch/>
        </p:blipFill>
        <p:spPr>
          <a:xfrm rot="-10029621">
            <a:off x="-79245" y="2383476"/>
            <a:ext cx="2357539" cy="25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2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5"/>
          <p:cNvPicPr preferRelativeResize="0"/>
          <p:nvPr/>
        </p:nvPicPr>
        <p:blipFill rotWithShape="1">
          <a:blip r:embed="rId2">
            <a:alphaModFix amt="32000"/>
          </a:blip>
          <a:srcRect b="38715" l="0" r="0" t="1796"/>
          <a:stretch/>
        </p:blipFill>
        <p:spPr>
          <a:xfrm rot="7004782">
            <a:off x="6386395" y="2744035"/>
            <a:ext cx="3361286" cy="2174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5"/>
          <p:cNvPicPr preferRelativeResize="0"/>
          <p:nvPr/>
        </p:nvPicPr>
        <p:blipFill rotWithShape="1">
          <a:blip r:embed="rId3">
            <a:alphaModFix amt="32000"/>
          </a:blip>
          <a:srcRect b="0" l="0" r="0" t="0"/>
          <a:stretch/>
        </p:blipFill>
        <p:spPr>
          <a:xfrm rot="-6193707">
            <a:off x="115698" y="212139"/>
            <a:ext cx="1667705" cy="181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5"/>
          <p:cNvPicPr preferRelativeResize="0"/>
          <p:nvPr/>
        </p:nvPicPr>
        <p:blipFill rotWithShape="1">
          <a:blip r:embed="rId3">
            <a:alphaModFix amt="32000"/>
          </a:blip>
          <a:srcRect b="0" l="0" r="0" t="0"/>
          <a:stretch/>
        </p:blipFill>
        <p:spPr>
          <a:xfrm rot="5923876">
            <a:off x="394818" y="2117072"/>
            <a:ext cx="518688" cy="818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 SemiBold"/>
              <a:buNone/>
              <a:defRPr b="0" i="0" sz="3000" u="none" cap="none" strike="noStrik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 b="0" i="0" sz="14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 b="0" i="0" sz="14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■"/>
              <a:defRPr b="0" i="0" sz="14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 b="0" i="0" sz="14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 b="0" i="0" sz="14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■"/>
              <a:defRPr b="0" i="0" sz="14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 b="0" i="0" sz="14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 b="0" i="0" sz="14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■"/>
              <a:defRPr b="0" i="0" sz="14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towardsdatascience.com/how-to-predict-the-success-of-your-marketing-campaign-579fbb153a97" TargetMode="External"/><Relationship Id="rId4" Type="http://schemas.openxmlformats.org/officeDocument/2006/relationships/hyperlink" Target="https://towardsdatascience.com/how-to-predict-the-success-of-your-marketing-campaign-579fbb153a97" TargetMode="External"/><Relationship Id="rId9" Type="http://schemas.openxmlformats.org/officeDocument/2006/relationships/image" Target="../media/image3.png"/><Relationship Id="rId5" Type="http://schemas.openxmlformats.org/officeDocument/2006/relationships/hyperlink" Target="https://towardsdatascience.com/how-to-predict-the-success-of-your-marketing-campaign-579fbb153a97" TargetMode="External"/><Relationship Id="rId6" Type="http://schemas.openxmlformats.org/officeDocument/2006/relationships/hyperlink" Target="https://towardsdatascience.com/how-to-predict-the-success-of-your-marketing-campaign-579fbb153a97" TargetMode="External"/><Relationship Id="rId7" Type="http://schemas.openxmlformats.org/officeDocument/2006/relationships/hyperlink" Target="https://www.kaggle.com/code/seananguyen/marketing-campaign-analysis-python#3.-Data-Visualizations" TargetMode="External"/><Relationship Id="rId8" Type="http://schemas.openxmlformats.org/officeDocument/2006/relationships/hyperlink" Target="https://waypointmc.com/blog/analyzing-marketing-results#:~:text=What%20is%20Marketing%20Analysis%3F,improve%20future%20conversions%20or%20sale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"/>
          <p:cNvSpPr txBox="1"/>
          <p:nvPr>
            <p:ph type="ctrTitle"/>
          </p:nvPr>
        </p:nvSpPr>
        <p:spPr>
          <a:xfrm>
            <a:off x="716250" y="540000"/>
            <a:ext cx="7866900" cy="24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3200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 Marketing Campaign Prediction</a:t>
            </a:r>
            <a:endParaRPr sz="3200"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8" name="Google Shape;38;p1"/>
          <p:cNvSpPr txBox="1"/>
          <p:nvPr>
            <p:ph idx="1" type="subTitle"/>
          </p:nvPr>
        </p:nvSpPr>
        <p:spPr>
          <a:xfrm>
            <a:off x="864379" y="3581848"/>
            <a:ext cx="2950200" cy="1021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Reddy Charan Pulivendula</a:t>
            </a:r>
            <a:endParaRPr sz="1400"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Pandya Harsh Maheshkumar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Sheta Rushank Ghanshyam</a:t>
            </a:r>
            <a:endParaRPr sz="1400"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39" name="Google Shape;39;p1"/>
          <p:cNvPicPr preferRelativeResize="0"/>
          <p:nvPr/>
        </p:nvPicPr>
        <p:blipFill rotWithShape="1">
          <a:blip r:embed="rId3">
            <a:alphaModFix amt="32000"/>
          </a:blip>
          <a:srcRect b="0" l="0" r="0" t="0"/>
          <a:stretch/>
        </p:blipFill>
        <p:spPr>
          <a:xfrm rot="2124326">
            <a:off x="-386736" y="2126463"/>
            <a:ext cx="1645590" cy="1645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"/>
          <p:cNvPicPr preferRelativeResize="0"/>
          <p:nvPr/>
        </p:nvPicPr>
        <p:blipFill rotWithShape="1">
          <a:blip r:embed="rId4">
            <a:alphaModFix amt="32000"/>
          </a:blip>
          <a:srcRect b="0" l="0" r="0" t="0"/>
          <a:stretch/>
        </p:blipFill>
        <p:spPr>
          <a:xfrm rot="6008568">
            <a:off x="5616719" y="2747799"/>
            <a:ext cx="1872905" cy="1810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"/>
          <p:cNvPicPr preferRelativeResize="0"/>
          <p:nvPr/>
        </p:nvPicPr>
        <p:blipFill rotWithShape="1">
          <a:blip r:embed="rId5">
            <a:alphaModFix amt="32000"/>
          </a:blip>
          <a:srcRect b="38715" l="0" r="51300" t="1796"/>
          <a:stretch/>
        </p:blipFill>
        <p:spPr>
          <a:xfrm>
            <a:off x="4438638" y="-56549"/>
            <a:ext cx="1225550" cy="162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Bivariate Analysis</a:t>
            </a:r>
            <a:endParaRPr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06" name="Google Shape;106;p11"/>
          <p:cNvSpPr txBox="1"/>
          <p:nvPr>
            <p:ph idx="1" type="body"/>
          </p:nvPr>
        </p:nvSpPr>
        <p:spPr>
          <a:xfrm>
            <a:off x="720000" y="1168200"/>
            <a:ext cx="7704000" cy="34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07" name="Google Shape;107;p11"/>
          <p:cNvPicPr preferRelativeResize="0"/>
          <p:nvPr/>
        </p:nvPicPr>
        <p:blipFill rotWithShape="1">
          <a:blip r:embed="rId3">
            <a:alphaModFix amt="32000"/>
          </a:blip>
          <a:srcRect b="0" l="0" r="0" t="0"/>
          <a:stretch/>
        </p:blipFill>
        <p:spPr>
          <a:xfrm rot="2700000">
            <a:off x="7307754" y="-183354"/>
            <a:ext cx="1409374" cy="15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5321" y="1445273"/>
            <a:ext cx="6613358" cy="2881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Handling null values</a:t>
            </a:r>
            <a:endParaRPr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14" name="Google Shape;11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9454" y="1472592"/>
            <a:ext cx="3112994" cy="3014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6"/>
          <p:cNvPicPr preferRelativeResize="0"/>
          <p:nvPr/>
        </p:nvPicPr>
        <p:blipFill rotWithShape="1">
          <a:blip r:embed="rId4">
            <a:alphaModFix amt="32000"/>
          </a:blip>
          <a:srcRect b="0" l="0" r="0" t="0"/>
          <a:stretch/>
        </p:blipFill>
        <p:spPr>
          <a:xfrm rot="2700000">
            <a:off x="7307754" y="-183354"/>
            <a:ext cx="1409374" cy="153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6"/>
          <p:cNvSpPr txBox="1"/>
          <p:nvPr/>
        </p:nvSpPr>
        <p:spPr>
          <a:xfrm>
            <a:off x="4395537" y="2571750"/>
            <a:ext cx="563070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rPr>
              <a:t>Replacing null values with -1, which implies that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rPr>
              <a:t>the customer did not respond positively in previous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ucida Sans"/>
                <a:ea typeface="Lucida Sans"/>
                <a:cs typeface="Lucida Sans"/>
                <a:sym typeface="Lucida Sans"/>
              </a:rPr>
              <a:t>campaign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Data pre-processing</a:t>
            </a:r>
            <a:endParaRPr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22" name="Google Shape;12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2257" y="1433932"/>
            <a:ext cx="6479486" cy="3169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2"/>
          <p:cNvPicPr preferRelativeResize="0"/>
          <p:nvPr/>
        </p:nvPicPr>
        <p:blipFill rotWithShape="1">
          <a:blip r:embed="rId4">
            <a:alphaModFix amt="32000"/>
          </a:blip>
          <a:srcRect b="0" l="0" r="0" t="0"/>
          <a:stretch/>
        </p:blipFill>
        <p:spPr>
          <a:xfrm rot="2700000">
            <a:off x="7307754" y="-183354"/>
            <a:ext cx="1409374" cy="15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Logistic Regression</a:t>
            </a:r>
            <a:endParaRPr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29" name="Google Shape;129;p13"/>
          <p:cNvPicPr preferRelativeResize="0"/>
          <p:nvPr/>
        </p:nvPicPr>
        <p:blipFill rotWithShape="1">
          <a:blip r:embed="rId3">
            <a:alphaModFix amt="32000"/>
          </a:blip>
          <a:srcRect b="0" l="0" r="0" t="0"/>
          <a:stretch/>
        </p:blipFill>
        <p:spPr>
          <a:xfrm rot="2700000">
            <a:off x="7307754" y="-183354"/>
            <a:ext cx="1409374" cy="15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4234" y="1623178"/>
            <a:ext cx="5245077" cy="2846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3518" y="2014785"/>
            <a:ext cx="2545682" cy="2093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Decision Tree</a:t>
            </a:r>
            <a:endParaRPr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37" name="Google Shape;137;p14"/>
          <p:cNvPicPr preferRelativeResize="0"/>
          <p:nvPr/>
        </p:nvPicPr>
        <p:blipFill rotWithShape="1">
          <a:blip r:embed="rId3">
            <a:alphaModFix amt="32000"/>
          </a:blip>
          <a:srcRect b="0" l="0" r="0" t="0"/>
          <a:stretch/>
        </p:blipFill>
        <p:spPr>
          <a:xfrm rot="2700000">
            <a:off x="7307754" y="-183354"/>
            <a:ext cx="1409374" cy="15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1601" y="1443790"/>
            <a:ext cx="4710020" cy="321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76820" y="2014784"/>
            <a:ext cx="2530171" cy="2080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Random Forest</a:t>
            </a:r>
            <a:endParaRPr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45" name="Google Shape;145;p15"/>
          <p:cNvPicPr preferRelativeResize="0"/>
          <p:nvPr/>
        </p:nvPicPr>
        <p:blipFill rotWithShape="1">
          <a:blip r:embed="rId3">
            <a:alphaModFix amt="32000"/>
          </a:blip>
          <a:srcRect b="0" l="0" r="0" t="0"/>
          <a:stretch/>
        </p:blipFill>
        <p:spPr>
          <a:xfrm rot="2700000">
            <a:off x="7307754" y="-183354"/>
            <a:ext cx="1409374" cy="15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0877" y="1921456"/>
            <a:ext cx="2611745" cy="214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000" y="1204246"/>
            <a:ext cx="5538537" cy="3581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Boosting</a:t>
            </a:r>
            <a:endParaRPr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53" name="Google Shape;153;p16"/>
          <p:cNvPicPr preferRelativeResize="0"/>
          <p:nvPr/>
        </p:nvPicPr>
        <p:blipFill rotWithShape="1">
          <a:blip r:embed="rId3">
            <a:alphaModFix amt="32000"/>
          </a:blip>
          <a:srcRect b="0" l="0" r="0" t="0"/>
          <a:stretch/>
        </p:blipFill>
        <p:spPr>
          <a:xfrm rot="2700000">
            <a:off x="7307754" y="-183354"/>
            <a:ext cx="1409374" cy="15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591" y="1178021"/>
            <a:ext cx="4445558" cy="3636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07174" y="1956119"/>
            <a:ext cx="2752242" cy="2262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Results and Challenges</a:t>
            </a:r>
            <a:endParaRPr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720000" y="1168200"/>
            <a:ext cx="7704000" cy="34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400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Random Forest classifier results in best test accuracy</a:t>
            </a:r>
            <a:endParaRPr/>
          </a:p>
          <a:p>
            <a:pPr indent="-2095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sz="1400"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400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Models are highly training data specific</a:t>
            </a:r>
            <a:endParaRPr/>
          </a:p>
          <a:p>
            <a:pPr indent="-2095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sz="1400"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400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Data authenticity and Quality issues</a:t>
            </a:r>
            <a:endParaRPr/>
          </a:p>
          <a:p>
            <a:pPr indent="-2095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sz="1400"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400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Many irrelevant features</a:t>
            </a:r>
            <a:endParaRPr/>
          </a:p>
          <a:p>
            <a:pPr indent="-2095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sz="1400"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400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Limited availability of open source data</a:t>
            </a:r>
            <a:endParaRPr/>
          </a:p>
          <a:p>
            <a:pPr indent="-2095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sz="1400"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400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Class Imbalance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62" name="Google Shape;162;p17"/>
          <p:cNvPicPr preferRelativeResize="0"/>
          <p:nvPr/>
        </p:nvPicPr>
        <p:blipFill rotWithShape="1">
          <a:blip r:embed="rId3">
            <a:alphaModFix amt="32000"/>
          </a:blip>
          <a:srcRect b="0" l="0" r="0" t="0"/>
          <a:stretch/>
        </p:blipFill>
        <p:spPr>
          <a:xfrm rot="2700000">
            <a:off x="7307754" y="-183354"/>
            <a:ext cx="1409374" cy="15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Future Scope</a:t>
            </a:r>
            <a:endParaRPr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720000" y="1168200"/>
            <a:ext cx="7704000" cy="34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400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Apply methods to reduce impact of class imbalance on the classifier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sz="1400"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400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Experiment with different combination of features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400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Optimize current models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sz="1400"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400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Utilize more classification metrics to assess model’s performance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69" name="Google Shape;169;p18"/>
          <p:cNvPicPr preferRelativeResize="0"/>
          <p:nvPr/>
        </p:nvPicPr>
        <p:blipFill rotWithShape="1">
          <a:blip r:embed="rId3">
            <a:alphaModFix amt="32000"/>
          </a:blip>
          <a:srcRect b="0" l="0" r="0" t="0"/>
          <a:stretch/>
        </p:blipFill>
        <p:spPr>
          <a:xfrm rot="2700000">
            <a:off x="7307754" y="-183354"/>
            <a:ext cx="1409374" cy="15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References</a:t>
            </a:r>
            <a:endParaRPr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720000" y="1168200"/>
            <a:ext cx="7704000" cy="34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u="sng">
              <a:solidFill>
                <a:srgbClr val="2222D1"/>
              </a:solidFill>
              <a:latin typeface="Lucida Sans"/>
              <a:ea typeface="Lucida Sans"/>
              <a:cs typeface="Lucida Sans"/>
              <a:sym typeface="Lucida Sans"/>
              <a:hlinkClick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u="sng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https://www.kaggle.com/code/khanimar/bi-marketing-campaign-eda-analysis-prediction/data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u="sng"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u="sng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https://towardsdatascience.com/how-to-predict-the-success-of-your-marketing-campaign-579fbb153a97</a:t>
            </a:r>
            <a:endParaRPr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u="sng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https://www.kaggle.com/code/seananguyen/marketing-campaign-analysis-python#3.-Data-Visualizations</a:t>
            </a:r>
            <a:endParaRPr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u="sng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https://waypointmc.com/blog/analyzing-marketing-results#:~:text=What%20is%20Marketing%20Analysis%3F,improve%20future%20conversions%20or%20sales</a:t>
            </a:r>
            <a:r>
              <a:rPr lang="en-US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76" name="Google Shape;176;p19"/>
          <p:cNvPicPr preferRelativeResize="0"/>
          <p:nvPr/>
        </p:nvPicPr>
        <p:blipFill rotWithShape="1">
          <a:blip r:embed="rId9">
            <a:alphaModFix amt="32000"/>
          </a:blip>
          <a:srcRect b="0" l="0" r="0" t="0"/>
          <a:stretch/>
        </p:blipFill>
        <p:spPr>
          <a:xfrm rot="2700000">
            <a:off x="7307754" y="-183354"/>
            <a:ext cx="1409374" cy="15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Abstract</a:t>
            </a:r>
            <a:endParaRPr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47" name="Google Shape;47;p2"/>
          <p:cNvSpPr txBox="1"/>
          <p:nvPr>
            <p:ph idx="1" type="body"/>
          </p:nvPr>
        </p:nvSpPr>
        <p:spPr>
          <a:xfrm>
            <a:off x="751173" y="1168200"/>
            <a:ext cx="7704000" cy="32687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b="0" i="0" lang="en-US" sz="1400">
                <a:solidFill>
                  <a:srgbClr val="242E5D"/>
                </a:solidFill>
                <a:latin typeface="Arial"/>
                <a:ea typeface="Arial"/>
                <a:cs typeface="Arial"/>
                <a:sym typeface="Arial"/>
              </a:rPr>
              <a:t>On average a company spends 4% to 25% of their net revenue into Marketing campaigns and Advertisements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b="0" i="0" sz="1400">
              <a:solidFill>
                <a:srgbClr val="242E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400">
                <a:solidFill>
                  <a:srgbClr val="242E5D"/>
                </a:solidFill>
                <a:latin typeface="Arial"/>
                <a:ea typeface="Arial"/>
                <a:cs typeface="Arial"/>
                <a:sym typeface="Arial"/>
              </a:rPr>
              <a:t>While some companies like Salesforce and Tableau spent around 50% of their revenue in marketing campaigns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sz="1400">
              <a:solidFill>
                <a:srgbClr val="242E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400">
                <a:solidFill>
                  <a:srgbClr val="242E5D"/>
                </a:solidFill>
                <a:latin typeface="Arial"/>
                <a:ea typeface="Arial"/>
                <a:cs typeface="Arial"/>
                <a:sym typeface="Arial"/>
              </a:rPr>
              <a:t>Targeted marketing is used to get good returns from this investment which aims at identifying groups of customers which are highly likely to become future customers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sz="1400">
              <a:solidFill>
                <a:srgbClr val="242E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400">
                <a:solidFill>
                  <a:srgbClr val="242E5D"/>
                </a:solidFill>
                <a:latin typeface="Arial"/>
                <a:ea typeface="Arial"/>
                <a:cs typeface="Arial"/>
                <a:sym typeface="Arial"/>
              </a:rPr>
              <a:t>Customer segmentation allows us to group customers based on demographics, geography, interests, user activity, etc.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rgbClr val="242E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2"/>
          <p:cNvPicPr preferRelativeResize="0"/>
          <p:nvPr/>
        </p:nvPicPr>
        <p:blipFill rotWithShape="1">
          <a:blip r:embed="rId3">
            <a:alphaModFix amt="32000"/>
          </a:blip>
          <a:srcRect b="0" l="0" r="0" t="0"/>
          <a:stretch/>
        </p:blipFill>
        <p:spPr>
          <a:xfrm rot="2700000">
            <a:off x="7307754" y="-183354"/>
            <a:ext cx="1409374" cy="15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Problem Statement</a:t>
            </a:r>
            <a:endParaRPr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54" name="Google Shape;54;p3"/>
          <p:cNvSpPr txBox="1"/>
          <p:nvPr>
            <p:ph idx="1" type="body"/>
          </p:nvPr>
        </p:nvSpPr>
        <p:spPr>
          <a:xfrm>
            <a:off x="699218" y="1168200"/>
            <a:ext cx="7704000" cy="34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400">
                <a:solidFill>
                  <a:srgbClr val="242E5D"/>
                </a:solidFill>
                <a:latin typeface="Arial"/>
                <a:ea typeface="Arial"/>
                <a:cs typeface="Arial"/>
                <a:sym typeface="Arial"/>
              </a:rPr>
              <a:t>Marketing campaign analysis allows companies to find customers which are highly likely to become future customer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sz="1400">
              <a:solidFill>
                <a:srgbClr val="242E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400">
                <a:solidFill>
                  <a:srgbClr val="242E5D"/>
                </a:solidFill>
                <a:latin typeface="Arial"/>
                <a:ea typeface="Arial"/>
                <a:cs typeface="Arial"/>
                <a:sym typeface="Arial"/>
              </a:rPr>
              <a:t>Using historical data from previous marketing campaigns to predict the response of a new customer applying predictive modeling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rgbClr val="242E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400">
                <a:solidFill>
                  <a:srgbClr val="242E5D"/>
                </a:solidFill>
                <a:latin typeface="Arial"/>
                <a:ea typeface="Arial"/>
                <a:cs typeface="Arial"/>
                <a:sym typeface="Arial"/>
              </a:rPr>
              <a:t>Use customer demographics like age, income, marital status, etc. to classify if a new customer will respond positively or negatively to the campaigns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sz="1400">
              <a:solidFill>
                <a:srgbClr val="242E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3"/>
          <p:cNvPicPr preferRelativeResize="0"/>
          <p:nvPr/>
        </p:nvPicPr>
        <p:blipFill rotWithShape="1">
          <a:blip r:embed="rId3">
            <a:alphaModFix amt="32000"/>
          </a:blip>
          <a:srcRect b="0" l="0" r="0" t="0"/>
          <a:stretch/>
        </p:blipFill>
        <p:spPr>
          <a:xfrm rot="2700000">
            <a:off x="7307754" y="-183354"/>
            <a:ext cx="1409374" cy="15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Related Work</a:t>
            </a:r>
            <a:endParaRPr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61" name="Google Shape;61;p4"/>
          <p:cNvSpPr txBox="1"/>
          <p:nvPr>
            <p:ph idx="1" type="body"/>
          </p:nvPr>
        </p:nvSpPr>
        <p:spPr>
          <a:xfrm>
            <a:off x="720000" y="1168200"/>
            <a:ext cx="7704000" cy="34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Performed steps like: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400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EDA on Data Set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sz="1400"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400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Correlation Analysis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sz="1400"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400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Handling Missing Data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sz="1400"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400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Feature Engineering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sz="1400"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400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Binary Classification</a:t>
            </a:r>
            <a:endParaRPr sz="1400"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62" name="Google Shape;62;p4"/>
          <p:cNvPicPr preferRelativeResize="0"/>
          <p:nvPr/>
        </p:nvPicPr>
        <p:blipFill rotWithShape="1">
          <a:blip r:embed="rId3">
            <a:alphaModFix amt="32000"/>
          </a:blip>
          <a:srcRect b="0" l="0" r="0" t="0"/>
          <a:stretch/>
        </p:blipFill>
        <p:spPr>
          <a:xfrm rot="2700000">
            <a:off x="7307754" y="-183354"/>
            <a:ext cx="1409374" cy="15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Data</a:t>
            </a:r>
            <a:endParaRPr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68" name="Google Shape;6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1553013"/>
            <a:ext cx="5105865" cy="1252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5"/>
          <p:cNvPicPr preferRelativeResize="0"/>
          <p:nvPr/>
        </p:nvPicPr>
        <p:blipFill rotWithShape="1">
          <a:blip r:embed="rId4">
            <a:alphaModFix amt="32000"/>
          </a:blip>
          <a:srcRect b="0" l="0" r="0" t="0"/>
          <a:stretch/>
        </p:blipFill>
        <p:spPr>
          <a:xfrm rot="2700000">
            <a:off x="7307754" y="-183354"/>
            <a:ext cx="1409374" cy="15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9120" y="3188749"/>
            <a:ext cx="6681963" cy="1089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Univariate Analysis</a:t>
            </a:r>
            <a:endParaRPr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76" name="Google Shape;7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663" y="1476428"/>
            <a:ext cx="7272447" cy="312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7"/>
          <p:cNvPicPr preferRelativeResize="0"/>
          <p:nvPr/>
        </p:nvPicPr>
        <p:blipFill rotWithShape="1">
          <a:blip r:embed="rId4">
            <a:alphaModFix amt="32000"/>
          </a:blip>
          <a:srcRect b="0" l="0" r="0" t="0"/>
          <a:stretch/>
        </p:blipFill>
        <p:spPr>
          <a:xfrm rot="2700000">
            <a:off x="7307754" y="-183354"/>
            <a:ext cx="1409374" cy="15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Univariate Analysis</a:t>
            </a:r>
            <a:endParaRPr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83" name="Google Shape;8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8635" y="1240508"/>
            <a:ext cx="5283625" cy="3614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4">
            <a:alphaModFix amt="32000"/>
          </a:blip>
          <a:srcRect b="0" l="0" r="0" t="0"/>
          <a:stretch/>
        </p:blipFill>
        <p:spPr>
          <a:xfrm rot="2700000">
            <a:off x="7307754" y="-183354"/>
            <a:ext cx="1409374" cy="15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Correlation Analysis</a:t>
            </a:r>
            <a:endParaRPr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90" name="Google Shape;90;p9"/>
          <p:cNvSpPr txBox="1"/>
          <p:nvPr>
            <p:ph idx="1" type="body"/>
          </p:nvPr>
        </p:nvSpPr>
        <p:spPr>
          <a:xfrm>
            <a:off x="720000" y="1168200"/>
            <a:ext cx="7704000" cy="34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91" name="Google Shape;91;p9"/>
          <p:cNvPicPr preferRelativeResize="0"/>
          <p:nvPr/>
        </p:nvPicPr>
        <p:blipFill rotWithShape="1">
          <a:blip r:embed="rId3">
            <a:alphaModFix amt="32000"/>
          </a:blip>
          <a:srcRect b="0" l="0" r="0" t="0"/>
          <a:stretch/>
        </p:blipFill>
        <p:spPr>
          <a:xfrm rot="2700000">
            <a:off x="7307754" y="-183354"/>
            <a:ext cx="1409374" cy="15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26959" y="1251048"/>
            <a:ext cx="4582846" cy="3503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Bivariate Anaysis</a:t>
            </a:r>
            <a:endParaRPr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98" name="Google Shape;98;p10"/>
          <p:cNvSpPr txBox="1"/>
          <p:nvPr>
            <p:ph idx="1" type="body"/>
          </p:nvPr>
        </p:nvSpPr>
        <p:spPr>
          <a:xfrm>
            <a:off x="720000" y="1168200"/>
            <a:ext cx="7704000" cy="34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>
                <a:solidFill>
                  <a:srgbClr val="171717"/>
                </a:solidFill>
                <a:latin typeface="Lucida Sans"/>
                <a:ea typeface="Lucida Sans"/>
                <a:cs typeface="Lucida Sans"/>
                <a:sym typeface="Lucida Sans"/>
              </a:rPr>
              <a:t>x</a:t>
            </a:r>
            <a:endParaRPr>
              <a:solidFill>
                <a:srgbClr val="17171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99" name="Google Shape;99;p10"/>
          <p:cNvPicPr preferRelativeResize="0"/>
          <p:nvPr/>
        </p:nvPicPr>
        <p:blipFill rotWithShape="1">
          <a:blip r:embed="rId3">
            <a:alphaModFix amt="32000"/>
          </a:blip>
          <a:srcRect b="0" l="0" r="0" t="0"/>
          <a:stretch/>
        </p:blipFill>
        <p:spPr>
          <a:xfrm rot="2700000">
            <a:off x="7307754" y="-183354"/>
            <a:ext cx="1409374" cy="15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" y="1581083"/>
            <a:ext cx="7772400" cy="2609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ealth Sciences Major For College: Mental Health Counseling by Slidesgo">
  <a:themeElements>
    <a:clrScheme name="Simple Light">
      <a:dk1>
        <a:srgbClr val="EEEEEE"/>
      </a:dk1>
      <a:lt1>
        <a:srgbClr val="2222D1"/>
      </a:lt1>
      <a:dk2>
        <a:srgbClr val="FFFFFF"/>
      </a:dk2>
      <a:lt2>
        <a:srgbClr val="B2B2DA"/>
      </a:lt2>
      <a:accent1>
        <a:srgbClr val="5D5DD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222D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